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4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2018/10/14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2018/10/14 Sunday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audio" Target="file:///C:\Users\Administrator\Desktop\investigate%20.mp3" TargetMode="External"/><Relationship Id="rId7" Type="http://schemas.openxmlformats.org/officeDocument/2006/relationships/image" Target="../media/image1.png"/><Relationship Id="rId2" Type="http://schemas.openxmlformats.org/officeDocument/2006/relationships/audio" Target="file:///C:\Users\Administrator\Desktop\freeze.mp3" TargetMode="External"/><Relationship Id="rId1" Type="http://schemas.openxmlformats.org/officeDocument/2006/relationships/audio" Target="file:///C:\Users\Administrator\Desktop\froze.mp3" TargetMode="External"/><Relationship Id="rId6" Type="http://schemas.openxmlformats.org/officeDocument/2006/relationships/slideLayout" Target="../slideLayouts/slideLayout2.xml"/><Relationship Id="rId11" Type="http://schemas.openxmlformats.org/officeDocument/2006/relationships/image" Target="../media/image5.png"/><Relationship Id="rId5" Type="http://schemas.openxmlformats.org/officeDocument/2006/relationships/audio" Target="file:///C:\Users\Administrator\Desktop\pile%20.mp3" TargetMode="External"/><Relationship Id="rId10" Type="http://schemas.openxmlformats.org/officeDocument/2006/relationships/image" Target="../media/image4.png"/><Relationship Id="rId4" Type="http://schemas.openxmlformats.org/officeDocument/2006/relationships/audio" Target="file:///C:\Users\Administrator\Desktop\promptly%20.mp3"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88640"/>
            <a:ext cx="7772400" cy="1008112"/>
          </a:xfrm>
        </p:spPr>
        <p:txBody>
          <a:bodyPr/>
          <a:lstStyle/>
          <a:p>
            <a:r>
              <a:rPr lang="en-US" altLang="zh-CN" dirty="0" smtClean="0"/>
              <a:t>My English speech</a:t>
            </a:r>
            <a:endParaRPr lang="zh-CN" altLang="en-US" dirty="0"/>
          </a:p>
        </p:txBody>
      </p:sp>
      <p:sp>
        <p:nvSpPr>
          <p:cNvPr id="3" name="副标题 2"/>
          <p:cNvSpPr>
            <a:spLocks noGrp="1"/>
          </p:cNvSpPr>
          <p:nvPr>
            <p:ph type="subTitle" idx="1"/>
          </p:nvPr>
        </p:nvSpPr>
        <p:spPr>
          <a:xfrm>
            <a:off x="683568" y="1340768"/>
            <a:ext cx="7592888" cy="4968552"/>
          </a:xfrm>
        </p:spPr>
        <p:txBody>
          <a:bodyPr>
            <a:normAutofit fontScale="70000" lnSpcReduction="20000"/>
          </a:bodyPr>
          <a:lstStyle/>
          <a:p>
            <a:pPr algn="l"/>
            <a:r>
              <a:rPr lang="en-US" altLang="zh-CN" b="1" kern="1400" spc="100" dirty="0" smtClean="0">
                <a:solidFill>
                  <a:schemeClr val="tx2">
                    <a:lumMod val="50000"/>
                  </a:schemeClr>
                </a:solidFill>
              </a:rPr>
              <a:t>A little bird was flying south for the winter. It was so cold the </a:t>
            </a:r>
            <a:r>
              <a:rPr lang="en-US" altLang="zh-CN" b="1" kern="1400" spc="100" dirty="0" smtClean="0">
                <a:solidFill>
                  <a:schemeClr val="tx2">
                    <a:lumMod val="50000"/>
                  </a:schemeClr>
                </a:solidFill>
              </a:rPr>
              <a:t>bird </a:t>
            </a:r>
            <a:r>
              <a:rPr lang="en-US" altLang="zh-CN" b="1" kern="1400" spc="100" dirty="0" smtClean="0">
                <a:solidFill>
                  <a:schemeClr val="accent2"/>
                </a:solidFill>
              </a:rPr>
              <a:t>froze</a:t>
            </a:r>
            <a:r>
              <a:rPr lang="en-US" altLang="zh-CN" b="1" kern="1400" spc="100" dirty="0" smtClean="0">
                <a:solidFill>
                  <a:schemeClr val="tx2">
                    <a:lumMod val="50000"/>
                  </a:schemeClr>
                </a:solidFill>
              </a:rPr>
              <a:t> and fell to the ground into a large field. While he was lying there, a cow came by and dropped some dung on him. As the frozen bird lay there in the pile of cow dung, he began to realize how warm he was. The dung was actually thawing him out! He lay there all warm and happy, and soon began to sing for joy. A passing cat heard the bird singing and came to </a:t>
            </a:r>
            <a:r>
              <a:rPr lang="en-US" altLang="zh-CN" b="1" kern="1400" spc="100" dirty="0" smtClean="0">
                <a:solidFill>
                  <a:schemeClr val="accent2"/>
                </a:solidFill>
              </a:rPr>
              <a:t>investigate</a:t>
            </a:r>
            <a:r>
              <a:rPr lang="en-US" altLang="zh-CN" b="1" kern="1400" spc="100" dirty="0" smtClean="0">
                <a:solidFill>
                  <a:schemeClr val="tx2">
                    <a:lumMod val="50000"/>
                  </a:schemeClr>
                </a:solidFill>
              </a:rPr>
              <a:t>. Following the sound, the cat discovered the bird under the </a:t>
            </a:r>
            <a:r>
              <a:rPr lang="en-US" altLang="zh-CN" b="1" kern="1400" spc="100" dirty="0" smtClean="0">
                <a:solidFill>
                  <a:srgbClr val="FF0000"/>
                </a:solidFill>
              </a:rPr>
              <a:t>pile</a:t>
            </a:r>
            <a:r>
              <a:rPr lang="en-US" altLang="zh-CN" b="1" kern="1400" spc="100" dirty="0" smtClean="0">
                <a:solidFill>
                  <a:schemeClr val="tx2">
                    <a:lumMod val="50000"/>
                  </a:schemeClr>
                </a:solidFill>
              </a:rPr>
              <a:t> of </a:t>
            </a:r>
            <a:r>
              <a:rPr lang="en-US" altLang="zh-CN" b="1" kern="1400" spc="100" dirty="0" smtClean="0">
                <a:solidFill>
                  <a:schemeClr val="tx2">
                    <a:lumMod val="50000"/>
                  </a:schemeClr>
                </a:solidFill>
              </a:rPr>
              <a:t>cow dung, and </a:t>
            </a:r>
            <a:r>
              <a:rPr lang="en-US" altLang="zh-CN" b="1" kern="1400" spc="100" dirty="0" smtClean="0">
                <a:solidFill>
                  <a:schemeClr val="accent2"/>
                </a:solidFill>
              </a:rPr>
              <a:t>promptly</a:t>
            </a:r>
            <a:r>
              <a:rPr lang="en-US" altLang="zh-CN" b="1" kern="1400" spc="100" dirty="0" smtClean="0">
                <a:solidFill>
                  <a:schemeClr val="tx2">
                    <a:lumMod val="50000"/>
                  </a:schemeClr>
                </a:solidFill>
              </a:rPr>
              <a:t> dug him out and ate him</a:t>
            </a:r>
            <a:r>
              <a:rPr lang="en-US" altLang="zh-CN" b="1" kern="1400" spc="100" dirty="0" smtClean="0">
                <a:solidFill>
                  <a:schemeClr val="tx2">
                    <a:lumMod val="50000"/>
                  </a:schemeClr>
                </a:solidFill>
              </a:rPr>
              <a:t>.</a:t>
            </a:r>
          </a:p>
          <a:p>
            <a:pPr algn="l"/>
            <a:r>
              <a:rPr lang="en-US" altLang="zh-CN" b="1" kern="1400" spc="100" dirty="0" smtClean="0">
                <a:solidFill>
                  <a:schemeClr val="tx2">
                    <a:lumMod val="50000"/>
                  </a:schemeClr>
                </a:solidFill>
              </a:rPr>
              <a:t/>
            </a:r>
            <a:br>
              <a:rPr lang="en-US" altLang="zh-CN" b="1" kern="1400" spc="100" dirty="0" smtClean="0">
                <a:solidFill>
                  <a:schemeClr val="tx2">
                    <a:lumMod val="50000"/>
                  </a:schemeClr>
                </a:solidFill>
              </a:rPr>
            </a:br>
            <a:r>
              <a:rPr lang="en-US" altLang="zh-CN" b="1" kern="1400" spc="100" dirty="0" smtClean="0">
                <a:solidFill>
                  <a:schemeClr val="tx2">
                    <a:lumMod val="50000"/>
                  </a:schemeClr>
                </a:solidFill>
              </a:rPr>
              <a:t>Moral of the story</a:t>
            </a:r>
            <a:r>
              <a:rPr lang="en-US" altLang="zh-CN" b="1" kern="1400" spc="100" dirty="0" smtClean="0">
                <a:solidFill>
                  <a:schemeClr val="tx2">
                    <a:lumMod val="50000"/>
                  </a:schemeClr>
                </a:solidFill>
              </a:rPr>
              <a:t>:</a:t>
            </a:r>
          </a:p>
          <a:p>
            <a:pPr algn="l"/>
            <a:r>
              <a:rPr lang="en-US" altLang="zh-CN" b="1" kern="1400" spc="100" dirty="0" smtClean="0">
                <a:solidFill>
                  <a:schemeClr val="tx2">
                    <a:lumMod val="50000"/>
                  </a:schemeClr>
                </a:solidFill>
              </a:rPr>
              <a:t>1.Not </a:t>
            </a:r>
            <a:r>
              <a:rPr lang="en-US" altLang="zh-CN" b="1" kern="1400" spc="100" dirty="0" smtClean="0">
                <a:solidFill>
                  <a:schemeClr val="tx2">
                    <a:lumMod val="50000"/>
                  </a:schemeClr>
                </a:solidFill>
              </a:rPr>
              <a:t>everyone who shits on you is your enemy</a:t>
            </a:r>
          </a:p>
          <a:p>
            <a:pPr algn="l"/>
            <a:r>
              <a:rPr lang="en-US" altLang="zh-CN" b="1" kern="1400" spc="100" dirty="0" smtClean="0">
                <a:solidFill>
                  <a:schemeClr val="tx2">
                    <a:lumMod val="50000"/>
                  </a:schemeClr>
                </a:solidFill>
              </a:rPr>
              <a:t>2.Not </a:t>
            </a:r>
            <a:r>
              <a:rPr lang="en-US" altLang="zh-CN" b="1" kern="1400" spc="100" dirty="0" smtClean="0">
                <a:solidFill>
                  <a:schemeClr val="tx2">
                    <a:lumMod val="50000"/>
                  </a:schemeClr>
                </a:solidFill>
              </a:rPr>
              <a:t>everyone who gets you out of shit is your friend</a:t>
            </a:r>
          </a:p>
          <a:p>
            <a:pPr algn="l"/>
            <a:r>
              <a:rPr lang="en-US" altLang="zh-CN" b="1" kern="1400" spc="100" dirty="0" smtClean="0">
                <a:solidFill>
                  <a:schemeClr val="tx2">
                    <a:lumMod val="50000"/>
                  </a:schemeClr>
                </a:solidFill>
              </a:rPr>
              <a:t>3.And </a:t>
            </a:r>
            <a:r>
              <a:rPr lang="en-US" altLang="zh-CN" b="1" kern="1400" spc="100" dirty="0" smtClean="0">
                <a:solidFill>
                  <a:schemeClr val="tx2">
                    <a:lumMod val="50000"/>
                  </a:schemeClr>
                </a:solidFill>
              </a:rPr>
              <a:t>when you’re in deep shit, it’s best to keep your mouth shut!</a:t>
            </a:r>
          </a:p>
          <a:p>
            <a:pPr algn="l"/>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p:cNvSpPr txBox="1">
            <a:spLocks/>
          </p:cNvSpPr>
          <p:nvPr/>
        </p:nvSpPr>
        <p:spPr>
          <a:xfrm>
            <a:off x="4788024" y="260648"/>
            <a:ext cx="4176464" cy="3888431"/>
          </a:xfrm>
          <a:prstGeom prst="rect">
            <a:avLst/>
          </a:prstGeom>
        </p:spPr>
        <p:txBody>
          <a:bodyPr vert="horz" lIns="91440" tIns="45720" rIns="91440" bIns="45720" rtlCol="0">
            <a:normAutofit/>
          </a:bodyPr>
          <a:lstStyle/>
          <a:p>
            <a:pPr marL="342900" lvl="0" indent="-342900">
              <a:spcBef>
                <a:spcPct val="20000"/>
              </a:spcBef>
            </a:pPr>
            <a:r>
              <a:rPr lang="en-US" altLang="zh-CN" sz="2400" b="1" dirty="0" smtClean="0"/>
              <a:t>Investigate </a:t>
            </a:r>
          </a:p>
          <a:p>
            <a:pPr marL="342900" lvl="0" indent="-342900">
              <a:spcBef>
                <a:spcPct val="20000"/>
              </a:spcBef>
            </a:pPr>
            <a:r>
              <a:rPr lang="en-US" altLang="zh-CN" sz="1600" b="1" dirty="0" smtClean="0"/>
              <a:t>investigate  into</a:t>
            </a:r>
            <a:r>
              <a:rPr lang="en-US" altLang="zh-CN" sz="1600" dirty="0" smtClean="0"/>
              <a:t> </a:t>
            </a:r>
            <a:r>
              <a:rPr lang="zh-CN" altLang="en-US" sz="1600" dirty="0" smtClean="0"/>
              <a:t>对</a:t>
            </a:r>
            <a:r>
              <a:rPr lang="en-US" altLang="zh-CN" sz="1600" dirty="0" smtClean="0"/>
              <a:t>……</a:t>
            </a:r>
            <a:r>
              <a:rPr lang="zh-CN" altLang="en-US" sz="1600" dirty="0" smtClean="0"/>
              <a:t>进行调查</a:t>
            </a:r>
          </a:p>
          <a:p>
            <a:pPr marL="342900" lvl="0" indent="-342900">
              <a:spcBef>
                <a:spcPct val="20000"/>
              </a:spcBef>
            </a:pPr>
            <a:r>
              <a:rPr lang="en-US" altLang="zh-CN" sz="2400" b="1" kern="1400" spc="100" dirty="0" smtClean="0"/>
              <a:t>Promptly</a:t>
            </a:r>
          </a:p>
          <a:p>
            <a:pPr marL="342900" indent="-342900">
              <a:spcBef>
                <a:spcPct val="20000"/>
              </a:spcBef>
            </a:pPr>
            <a:r>
              <a:rPr lang="en-US" altLang="zh-CN" sz="1600" b="1" dirty="0" smtClean="0"/>
              <a:t>adv. </a:t>
            </a:r>
            <a:r>
              <a:rPr lang="zh-CN" altLang="en-US" sz="1600" dirty="0" smtClean="0"/>
              <a:t>迅速地；立即地；敏捷</a:t>
            </a:r>
            <a:r>
              <a:rPr lang="zh-CN" altLang="en-US" sz="1600" dirty="0" smtClean="0"/>
              <a:t>地</a:t>
            </a:r>
            <a:endParaRPr lang="en-US" altLang="zh-CN" sz="1600" dirty="0" smtClean="0"/>
          </a:p>
          <a:p>
            <a:pPr marL="342900" indent="-342900">
              <a:spcBef>
                <a:spcPct val="20000"/>
              </a:spcBef>
            </a:pPr>
            <a:r>
              <a:rPr lang="en-US" altLang="zh-CN" sz="2400" b="1" kern="1400" spc="100" dirty="0" smtClean="0">
                <a:solidFill>
                  <a:schemeClr val="tx2">
                    <a:lumMod val="50000"/>
                  </a:schemeClr>
                </a:solidFill>
              </a:rPr>
              <a:t>Pile</a:t>
            </a:r>
          </a:p>
          <a:p>
            <a:r>
              <a:rPr lang="en-US" altLang="zh-CN" sz="1600" b="1" dirty="0" smtClean="0"/>
              <a:t>n. </a:t>
            </a:r>
            <a:r>
              <a:rPr lang="zh-CN" altLang="en-US" sz="1600" dirty="0" smtClean="0"/>
              <a:t>堆；大量；建筑群</a:t>
            </a:r>
          </a:p>
          <a:p>
            <a:r>
              <a:rPr lang="en-US" altLang="zh-CN" sz="1600" b="1" dirty="0" err="1" smtClean="0"/>
              <a:t>vt</a:t>
            </a:r>
            <a:r>
              <a:rPr lang="en-US" altLang="zh-CN" sz="1600" b="1" dirty="0" smtClean="0"/>
              <a:t>. </a:t>
            </a:r>
            <a:r>
              <a:rPr lang="zh-CN" altLang="en-US" sz="1600" dirty="0" smtClean="0"/>
              <a:t>累积；打桩于</a:t>
            </a:r>
          </a:p>
          <a:p>
            <a:r>
              <a:rPr lang="en-US" altLang="zh-CN" sz="1600" b="1" dirty="0" smtClean="0"/>
              <a:t>vi. </a:t>
            </a:r>
            <a:r>
              <a:rPr lang="zh-CN" altLang="en-US" sz="1600" dirty="0" smtClean="0"/>
              <a:t>挤；堆积；积</a:t>
            </a:r>
            <a:r>
              <a:rPr lang="zh-CN" altLang="en-US" sz="1600" dirty="0" smtClean="0"/>
              <a:t>累</a:t>
            </a:r>
            <a:endParaRPr lang="en-US" altLang="zh-CN" sz="1600" dirty="0" smtClean="0"/>
          </a:p>
          <a:p>
            <a:endParaRPr lang="en-US" altLang="zh-CN" sz="1600" dirty="0" smtClean="0"/>
          </a:p>
          <a:p>
            <a:r>
              <a:rPr lang="en-US" altLang="zh-CN" sz="1600" b="1" dirty="0" smtClean="0"/>
              <a:t>pile </a:t>
            </a:r>
            <a:r>
              <a:rPr lang="en-US" altLang="zh-CN" sz="1600" b="1" dirty="0" smtClean="0"/>
              <a:t>up : </a:t>
            </a:r>
            <a:r>
              <a:rPr lang="zh-CN" altLang="en-US" sz="1600" dirty="0" smtClean="0"/>
              <a:t>堆</a:t>
            </a:r>
            <a:r>
              <a:rPr lang="zh-CN" altLang="en-US" sz="1600" dirty="0" smtClean="0"/>
              <a:t>积 </a:t>
            </a:r>
            <a:r>
              <a:rPr lang="en-US" altLang="zh-CN" sz="1600" dirty="0" smtClean="0"/>
              <a:t>; </a:t>
            </a:r>
            <a:r>
              <a:rPr lang="zh-CN" altLang="en-US" sz="1600" dirty="0" smtClean="0"/>
              <a:t>积聚 </a:t>
            </a:r>
            <a:r>
              <a:rPr lang="en-US" altLang="zh-CN" sz="1600" dirty="0" smtClean="0"/>
              <a:t>; </a:t>
            </a:r>
            <a:r>
              <a:rPr lang="zh-CN" altLang="en-US" sz="1600" dirty="0" smtClean="0"/>
              <a:t>积累 </a:t>
            </a:r>
            <a:r>
              <a:rPr lang="en-US" altLang="zh-CN" sz="1600" dirty="0" smtClean="0"/>
              <a:t>; </a:t>
            </a:r>
            <a:r>
              <a:rPr lang="zh-CN" altLang="en-US" sz="1600" dirty="0" smtClean="0"/>
              <a:t>成堆</a:t>
            </a:r>
          </a:p>
          <a:p>
            <a:pPr marL="342900" indent="-342900">
              <a:spcBef>
                <a:spcPct val="20000"/>
              </a:spcBef>
            </a:pPr>
            <a:endParaRPr lang="en-US" altLang="zh-CN" sz="2400" b="1" kern="1400" spc="100" dirty="0" smtClean="0">
              <a:solidFill>
                <a:schemeClr val="tx2">
                  <a:lumMod val="50000"/>
                </a:schemeClr>
              </a:solidFill>
            </a:endParaRPr>
          </a:p>
          <a:p>
            <a:pPr marL="342900" indent="-342900">
              <a:spcBef>
                <a:spcPct val="20000"/>
              </a:spcBef>
            </a:pPr>
            <a:endParaRPr lang="zh-CN" altLang="en-US" sz="2400" dirty="0" smtClean="0"/>
          </a:p>
          <a:p>
            <a:pPr marL="342900" lvl="0" indent="-342900">
              <a:spcBef>
                <a:spcPct val="20000"/>
              </a:spcBef>
            </a:pPr>
            <a:endParaRPr lang="en-US" altLang="zh-CN" sz="2400" b="1" kern="1400" spc="100" dirty="0" smtClean="0"/>
          </a:p>
        </p:txBody>
      </p:sp>
      <p:sp>
        <p:nvSpPr>
          <p:cNvPr id="3" name="内容占位符 2"/>
          <p:cNvSpPr>
            <a:spLocks noGrp="1"/>
          </p:cNvSpPr>
          <p:nvPr>
            <p:ph idx="1"/>
          </p:nvPr>
        </p:nvSpPr>
        <p:spPr>
          <a:xfrm>
            <a:off x="251520" y="260648"/>
            <a:ext cx="4176464" cy="3960441"/>
          </a:xfrm>
        </p:spPr>
        <p:txBody>
          <a:bodyPr>
            <a:normAutofit/>
          </a:bodyPr>
          <a:lstStyle/>
          <a:p>
            <a:pPr>
              <a:buNone/>
            </a:pPr>
            <a:r>
              <a:rPr lang="en-US" altLang="zh-CN" sz="2400" dirty="0" smtClean="0"/>
              <a:t>Froze  </a:t>
            </a:r>
            <a:r>
              <a:rPr lang="zh-CN" altLang="en-US" sz="2400" dirty="0" smtClean="0"/>
              <a:t>（</a:t>
            </a:r>
            <a:r>
              <a:rPr lang="en-US" altLang="zh-CN" sz="2400" b="1" dirty="0" smtClean="0"/>
              <a:t> freeze     </a:t>
            </a:r>
            <a:r>
              <a:rPr lang="zh-CN" altLang="en-US" sz="2400" b="1" dirty="0" smtClean="0"/>
              <a:t>的过去式</a:t>
            </a:r>
            <a:r>
              <a:rPr lang="en-US" altLang="zh-CN" sz="2400" b="1" dirty="0" smtClean="0"/>
              <a:t>  </a:t>
            </a:r>
            <a:r>
              <a:rPr lang="zh-CN" altLang="en-US" sz="2400" dirty="0" smtClean="0"/>
              <a:t>）</a:t>
            </a:r>
            <a:endParaRPr lang="en-US" altLang="zh-CN" sz="2400" dirty="0" smtClean="0"/>
          </a:p>
          <a:p>
            <a:pPr>
              <a:buNone/>
            </a:pPr>
            <a:r>
              <a:rPr lang="en-US" altLang="zh-CN" sz="1600" b="1" dirty="0" smtClean="0"/>
              <a:t>Freeze</a:t>
            </a:r>
            <a:r>
              <a:rPr lang="zh-CN" altLang="en-US" sz="1600" b="1" dirty="0" smtClean="0"/>
              <a:t>含</a:t>
            </a:r>
            <a:r>
              <a:rPr lang="zh-CN" altLang="en-US" sz="1600" b="1" dirty="0" smtClean="0"/>
              <a:t>义</a:t>
            </a:r>
            <a:endParaRPr lang="en-US" altLang="zh-CN" sz="1600" b="1" dirty="0" smtClean="0"/>
          </a:p>
          <a:p>
            <a:r>
              <a:rPr lang="en-US" altLang="zh-CN" sz="1600" b="1" dirty="0" smtClean="0"/>
              <a:t>vi. </a:t>
            </a:r>
            <a:r>
              <a:rPr lang="zh-CN" altLang="en-US" sz="1600" dirty="0" smtClean="0"/>
              <a:t>冻结；冷冻；僵硬</a:t>
            </a:r>
          </a:p>
          <a:p>
            <a:r>
              <a:rPr lang="en-US" altLang="zh-CN" sz="1600" b="1" dirty="0" err="1" smtClean="0"/>
              <a:t>vt</a:t>
            </a:r>
            <a:r>
              <a:rPr lang="en-US" altLang="zh-CN" sz="1600" b="1" dirty="0" smtClean="0"/>
              <a:t>. </a:t>
            </a:r>
            <a:r>
              <a:rPr lang="zh-CN" altLang="en-US" sz="1600" dirty="0" smtClean="0"/>
              <a:t>使</a:t>
            </a:r>
            <a:r>
              <a:rPr lang="en-US" altLang="zh-CN" sz="1600" dirty="0" smtClean="0"/>
              <a:t>…</a:t>
            </a:r>
            <a:r>
              <a:rPr lang="zh-CN" altLang="en-US" sz="1600" dirty="0" smtClean="0"/>
              <a:t>冻住；使</a:t>
            </a:r>
            <a:r>
              <a:rPr lang="en-US" altLang="zh-CN" sz="1600" dirty="0" smtClean="0"/>
              <a:t>…</a:t>
            </a:r>
            <a:r>
              <a:rPr lang="zh-CN" altLang="en-US" sz="1600" dirty="0" smtClean="0"/>
              <a:t>结冰</a:t>
            </a:r>
          </a:p>
          <a:p>
            <a:r>
              <a:rPr lang="en-US" altLang="zh-CN" sz="1600" b="1" dirty="0" smtClean="0"/>
              <a:t>n</a:t>
            </a:r>
            <a:r>
              <a:rPr lang="en-US" altLang="zh-CN" sz="1600" b="1" dirty="0" smtClean="0"/>
              <a:t>. </a:t>
            </a:r>
            <a:r>
              <a:rPr lang="zh-CN" altLang="en-US" sz="1600" dirty="0" smtClean="0"/>
              <a:t>冻结；凝固</a:t>
            </a:r>
          </a:p>
          <a:p>
            <a:r>
              <a:rPr lang="en-US" altLang="zh-CN" sz="1600" b="1" dirty="0" smtClean="0"/>
              <a:t>n. </a:t>
            </a:r>
            <a:r>
              <a:rPr lang="en-US" altLang="zh-CN" sz="1600" dirty="0" smtClean="0"/>
              <a:t>(Freeze)</a:t>
            </a:r>
            <a:r>
              <a:rPr lang="zh-CN" altLang="en-US" sz="1600" dirty="0" smtClean="0"/>
              <a:t>人名；</a:t>
            </a:r>
            <a:r>
              <a:rPr lang="en-US" altLang="zh-CN" sz="1600" dirty="0" smtClean="0"/>
              <a:t>(</a:t>
            </a:r>
            <a:r>
              <a:rPr lang="zh-CN" altLang="en-US" sz="1600" dirty="0" smtClean="0"/>
              <a:t>英</a:t>
            </a:r>
            <a:r>
              <a:rPr lang="en-US" altLang="zh-CN" sz="1600" dirty="0" smtClean="0"/>
              <a:t>)</a:t>
            </a:r>
            <a:r>
              <a:rPr lang="zh-CN" altLang="en-US" sz="1600" dirty="0" smtClean="0"/>
              <a:t>弗里</a:t>
            </a:r>
            <a:r>
              <a:rPr lang="zh-CN" altLang="en-US" sz="1600" dirty="0" smtClean="0"/>
              <a:t>兹</a:t>
            </a:r>
            <a:endParaRPr lang="en-US" altLang="zh-CN" sz="1600" dirty="0" smtClean="0"/>
          </a:p>
          <a:p>
            <a:pPr>
              <a:buNone/>
            </a:pPr>
            <a:r>
              <a:rPr lang="en-US" altLang="zh-CN" sz="1600" b="1" dirty="0" smtClean="0"/>
              <a:t>Freeze</a:t>
            </a:r>
            <a:r>
              <a:rPr lang="zh-CN" altLang="en-US" sz="1600" b="1" dirty="0" smtClean="0"/>
              <a:t>短</a:t>
            </a:r>
            <a:r>
              <a:rPr lang="zh-CN" altLang="en-US" sz="1600" b="1" dirty="0" smtClean="0"/>
              <a:t>语</a:t>
            </a:r>
            <a:endParaRPr lang="en-US" altLang="zh-CN" sz="1600" b="1" dirty="0" smtClean="0"/>
          </a:p>
          <a:p>
            <a:r>
              <a:rPr lang="en-US" altLang="zh-CN" sz="1600" b="1" dirty="0" smtClean="0"/>
              <a:t>freeze </a:t>
            </a:r>
            <a:r>
              <a:rPr lang="en-US" altLang="zh-CN" sz="1600" b="1" dirty="0" smtClean="0"/>
              <a:t>in</a:t>
            </a:r>
            <a:r>
              <a:rPr lang="en-US" altLang="zh-CN" sz="1600" dirty="0" smtClean="0"/>
              <a:t> </a:t>
            </a:r>
            <a:r>
              <a:rPr lang="zh-CN" altLang="en-US" sz="1600" dirty="0" smtClean="0"/>
              <a:t>用冰冻上；冰封</a:t>
            </a:r>
          </a:p>
          <a:p>
            <a:r>
              <a:rPr lang="en-US" altLang="zh-CN" sz="1600" b="1" dirty="0" smtClean="0"/>
              <a:t>freeze up</a:t>
            </a:r>
            <a:r>
              <a:rPr lang="en-US" altLang="zh-CN" sz="1600" dirty="0" smtClean="0"/>
              <a:t> </a:t>
            </a:r>
            <a:r>
              <a:rPr lang="zh-CN" altLang="en-US" sz="1600" dirty="0" smtClean="0"/>
              <a:t>冻结；怯场</a:t>
            </a:r>
          </a:p>
          <a:p>
            <a:r>
              <a:rPr lang="en-US" altLang="zh-CN" sz="1600" b="1" dirty="0" smtClean="0"/>
              <a:t>freeze </a:t>
            </a:r>
            <a:r>
              <a:rPr lang="en-US" altLang="zh-CN" sz="1600" b="1" dirty="0" smtClean="0"/>
              <a:t>over</a:t>
            </a:r>
            <a:r>
              <a:rPr lang="en-US" altLang="zh-CN" sz="1600" dirty="0" smtClean="0"/>
              <a:t> </a:t>
            </a:r>
            <a:r>
              <a:rPr lang="en-US" altLang="zh-CN" sz="1600" dirty="0" err="1" smtClean="0"/>
              <a:t>vt</a:t>
            </a:r>
            <a:r>
              <a:rPr lang="en-US" altLang="zh-CN" sz="1600" dirty="0" smtClean="0"/>
              <a:t>. </a:t>
            </a:r>
            <a:r>
              <a:rPr lang="zh-CN" altLang="en-US" sz="1600" dirty="0" smtClean="0"/>
              <a:t>冻结；使</a:t>
            </a:r>
            <a:r>
              <a:rPr lang="en-US" altLang="zh-CN" sz="1600" dirty="0" smtClean="0"/>
              <a:t>…</a:t>
            </a:r>
            <a:r>
              <a:rPr lang="zh-CN" altLang="en-US" sz="1600" dirty="0" smtClean="0"/>
              <a:t>凝固；全面结冰</a:t>
            </a:r>
          </a:p>
          <a:p>
            <a:r>
              <a:rPr lang="en-US" altLang="zh-CN" sz="1600" b="1" dirty="0" smtClean="0"/>
              <a:t>freeze </a:t>
            </a:r>
            <a:r>
              <a:rPr lang="en-US" altLang="zh-CN" sz="1600" b="1" dirty="0" smtClean="0"/>
              <a:t>out</a:t>
            </a:r>
            <a:r>
              <a:rPr lang="en-US" altLang="zh-CN" sz="1600" dirty="0" smtClean="0"/>
              <a:t> </a:t>
            </a:r>
            <a:r>
              <a:rPr lang="zh-CN" altLang="en-US" sz="1600" dirty="0" smtClean="0"/>
              <a:t>冻死；逼走</a:t>
            </a:r>
          </a:p>
          <a:p>
            <a:r>
              <a:rPr lang="en-US" altLang="zh-CN" sz="1600" b="1" dirty="0" smtClean="0"/>
              <a:t>credit freeze</a:t>
            </a:r>
            <a:r>
              <a:rPr lang="en-US" altLang="zh-CN" sz="1600" dirty="0" smtClean="0"/>
              <a:t> </a:t>
            </a:r>
            <a:r>
              <a:rPr lang="zh-CN" altLang="en-US" sz="1600" dirty="0" smtClean="0"/>
              <a:t>信用冻结</a:t>
            </a:r>
          </a:p>
          <a:p>
            <a:pPr>
              <a:buNone/>
            </a:pPr>
            <a:endParaRPr lang="en-US" altLang="zh-CN" sz="1600" b="1" dirty="0" smtClean="0"/>
          </a:p>
        </p:txBody>
      </p:sp>
      <p:pic>
        <p:nvPicPr>
          <p:cNvPr id="4" name="froze.mp3">
            <a:hlinkClick r:id="" action="ppaction://media"/>
          </p:cNvPr>
          <p:cNvPicPr>
            <a:picLocks noRot="1" noChangeAspect="1"/>
          </p:cNvPicPr>
          <p:nvPr>
            <a:audioFile r:link="rId1"/>
          </p:nvPr>
        </p:nvPicPr>
        <p:blipFill>
          <a:blip r:embed="rId7" cstate="print"/>
          <a:stretch>
            <a:fillRect/>
          </a:stretch>
        </p:blipFill>
        <p:spPr>
          <a:xfrm>
            <a:off x="1043608" y="332656"/>
            <a:ext cx="304800" cy="360040"/>
          </a:xfrm>
          <a:prstGeom prst="rect">
            <a:avLst/>
          </a:prstGeom>
        </p:spPr>
      </p:pic>
      <p:pic>
        <p:nvPicPr>
          <p:cNvPr id="5" name="freeze.mp3">
            <a:hlinkClick r:id="" action="ppaction://media"/>
          </p:cNvPr>
          <p:cNvPicPr>
            <a:picLocks noRot="1" noChangeAspect="1"/>
          </p:cNvPicPr>
          <p:nvPr>
            <a:audioFile r:link="rId2"/>
          </p:nvPr>
        </p:nvPicPr>
        <p:blipFill>
          <a:blip r:embed="rId8" cstate="print"/>
          <a:stretch>
            <a:fillRect/>
          </a:stretch>
        </p:blipFill>
        <p:spPr>
          <a:xfrm>
            <a:off x="2339752" y="332656"/>
            <a:ext cx="288032" cy="360040"/>
          </a:xfrm>
          <a:prstGeom prst="rect">
            <a:avLst/>
          </a:prstGeom>
        </p:spPr>
      </p:pic>
      <p:pic>
        <p:nvPicPr>
          <p:cNvPr id="6" name="investigate .mp3">
            <a:hlinkClick r:id="" action="ppaction://media"/>
          </p:cNvPr>
          <p:cNvPicPr>
            <a:picLocks noRot="1" noChangeAspect="1"/>
          </p:cNvPicPr>
          <p:nvPr>
            <a:audioFile r:link="rId3"/>
          </p:nvPr>
        </p:nvPicPr>
        <p:blipFill>
          <a:blip r:embed="rId9" cstate="print"/>
          <a:stretch>
            <a:fillRect/>
          </a:stretch>
        </p:blipFill>
        <p:spPr>
          <a:xfrm>
            <a:off x="6300192" y="332656"/>
            <a:ext cx="288032" cy="360040"/>
          </a:xfrm>
          <a:prstGeom prst="rect">
            <a:avLst/>
          </a:prstGeom>
        </p:spPr>
      </p:pic>
      <p:pic>
        <p:nvPicPr>
          <p:cNvPr id="9" name="promptly .mp3">
            <a:hlinkClick r:id="" action="ppaction://media"/>
          </p:cNvPr>
          <p:cNvPicPr>
            <a:picLocks noRot="1" noChangeAspect="1"/>
          </p:cNvPicPr>
          <p:nvPr>
            <a:audioFile r:link="rId4"/>
          </p:nvPr>
        </p:nvPicPr>
        <p:blipFill>
          <a:blip r:embed="rId10" cstate="print"/>
          <a:stretch>
            <a:fillRect/>
          </a:stretch>
        </p:blipFill>
        <p:spPr>
          <a:xfrm>
            <a:off x="6228184" y="1124744"/>
            <a:ext cx="304800" cy="304800"/>
          </a:xfrm>
          <a:prstGeom prst="rect">
            <a:avLst/>
          </a:prstGeom>
        </p:spPr>
      </p:pic>
      <p:sp>
        <p:nvSpPr>
          <p:cNvPr id="11" name="矩形 10"/>
          <p:cNvSpPr/>
          <p:nvPr/>
        </p:nvSpPr>
        <p:spPr>
          <a:xfrm>
            <a:off x="395536" y="3933056"/>
            <a:ext cx="8280920" cy="2677656"/>
          </a:xfrm>
          <a:prstGeom prst="rect">
            <a:avLst/>
          </a:prstGeom>
        </p:spPr>
        <p:txBody>
          <a:bodyPr wrap="square">
            <a:spAutoFit/>
          </a:bodyPr>
          <a:lstStyle/>
          <a:p>
            <a:pPr algn="ctr"/>
            <a:r>
              <a:rPr lang="zh-CN" altLang="en-US" sz="1400" dirty="0" smtClean="0"/>
              <a:t>中文翻译</a:t>
            </a:r>
            <a:endParaRPr lang="en-US" altLang="zh-CN" sz="1400" dirty="0" smtClean="0"/>
          </a:p>
          <a:p>
            <a:r>
              <a:rPr lang="zh-CN" altLang="en-US" sz="1400" dirty="0" smtClean="0"/>
              <a:t>有</a:t>
            </a:r>
            <a:r>
              <a:rPr lang="zh-CN" altLang="en-US" sz="1400" dirty="0" smtClean="0"/>
              <a:t>一只麻雀在冬天即将来临之际准备飞到南方过冬</a:t>
            </a:r>
            <a:r>
              <a:rPr lang="en-US" altLang="zh-CN" sz="1400" dirty="0" smtClean="0"/>
              <a:t>.</a:t>
            </a:r>
            <a:r>
              <a:rPr lang="zh-CN" altLang="en-US" sz="1400" dirty="0" smtClean="0"/>
              <a:t>然而</a:t>
            </a:r>
            <a:r>
              <a:rPr lang="en-US" altLang="zh-CN" sz="1400" dirty="0" smtClean="0"/>
              <a:t>, </a:t>
            </a:r>
            <a:r>
              <a:rPr lang="zh-CN" altLang="en-US" sz="1400" dirty="0" smtClean="0"/>
              <a:t>突降的寒流让尚未做好准备的麻雀仓促远行</a:t>
            </a:r>
            <a:r>
              <a:rPr lang="en-US" altLang="zh-CN" sz="1400" dirty="0" smtClean="0"/>
              <a:t>.</a:t>
            </a:r>
            <a:r>
              <a:rPr lang="zh-CN" altLang="en-US" sz="1400" dirty="0" smtClean="0"/>
              <a:t>刺骨的寒风冻僵了它的翅膀</a:t>
            </a:r>
            <a:r>
              <a:rPr lang="en-US" altLang="zh-CN" sz="1400" dirty="0" smtClean="0"/>
              <a:t>,</a:t>
            </a:r>
            <a:r>
              <a:rPr lang="zh-CN" altLang="en-US" sz="1400" dirty="0" smtClean="0"/>
              <a:t>它重重地摔在了一座农场的空地上．还没等满眼冒金星的麻雀缓过神来，正在旁边食草的一头 奶牛”哗”的一声在它的身上拉了一泡臭屎．麻雀心里在想： ”唉，这下完了．”但是令它怎么也想不到的是，温暖的</a:t>
            </a:r>
            <a:r>
              <a:rPr lang="zh-CN" altLang="en-US" sz="1400" dirty="0" smtClean="0"/>
              <a:t>牛屎渐</a:t>
            </a:r>
            <a:r>
              <a:rPr lang="zh-CN" altLang="en-US" sz="1400" dirty="0" smtClean="0"/>
              <a:t>渐融化了它冻僵的躯体，两只僵硬的翅膀也可以扑腾几下了．麻雀觉得全身暖洋洋的，好像不是躺在一堆屎里，而是沐浴在清新的温泉当中，于是欢快地唱起了歌．正在此时，一只大猫正好从农场走过，听见麻雀的鸣叫， 于是顺着声音走到了屎堆前，看见了正在自鸣得意的麻雀，一 口就把它吞进了肚里．</a:t>
            </a:r>
            <a:br>
              <a:rPr lang="zh-CN" altLang="en-US" sz="1400" dirty="0" smtClean="0"/>
            </a:br>
            <a:r>
              <a:rPr lang="zh-CN" altLang="en-US" sz="1400" dirty="0" smtClean="0"/>
              <a:t>这个小故事告诉了我们两个做人的道理：</a:t>
            </a:r>
            <a:br>
              <a:rPr lang="zh-CN" altLang="en-US" sz="1400" dirty="0" smtClean="0"/>
            </a:br>
            <a:r>
              <a:rPr lang="zh-CN" altLang="en-US" sz="1400" b="1" dirty="0" smtClean="0"/>
              <a:t>第一，不是所有说你坏话的人都是你的敌人</a:t>
            </a:r>
            <a:r>
              <a:rPr lang="zh-CN" altLang="en-US" sz="1400" b="1" dirty="0" smtClean="0"/>
              <a:t>。（</a:t>
            </a:r>
            <a:r>
              <a:rPr lang="zh-CN" altLang="en-US" sz="1400" b="1" dirty="0" smtClean="0"/>
              <a:t>不是每一个向你泼屎的人都是你的敌</a:t>
            </a:r>
            <a:r>
              <a:rPr lang="zh-CN" altLang="en-US" sz="1400" b="1" dirty="0" smtClean="0"/>
              <a:t>人）</a:t>
            </a:r>
            <a:r>
              <a:rPr lang="zh-CN" altLang="en-US" sz="1400" b="1" dirty="0" smtClean="0"/>
              <a:t/>
            </a:r>
            <a:br>
              <a:rPr lang="zh-CN" altLang="en-US" sz="1400" b="1" dirty="0" smtClean="0"/>
            </a:br>
            <a:r>
              <a:rPr lang="zh-CN" altLang="en-US" sz="1400" b="1" dirty="0" smtClean="0"/>
              <a:t>第二，不是所有帮你解围的人都是你的朋</a:t>
            </a:r>
            <a:r>
              <a:rPr lang="zh-CN" altLang="en-US" sz="1400" b="1" dirty="0" smtClean="0"/>
              <a:t>友。（</a:t>
            </a:r>
            <a:r>
              <a:rPr lang="zh-CN" altLang="en-US" sz="1400" b="1" dirty="0" smtClean="0"/>
              <a:t>不是每一个把你从</a:t>
            </a:r>
            <a:r>
              <a:rPr lang="zh-CN" altLang="en-US" sz="1400" b="1" dirty="0" smtClean="0"/>
              <a:t>屎堆</a:t>
            </a:r>
            <a:r>
              <a:rPr lang="zh-CN" altLang="en-US" sz="1400" b="1" dirty="0" smtClean="0"/>
              <a:t>拽出来的人都是你的朋</a:t>
            </a:r>
            <a:r>
              <a:rPr lang="zh-CN" altLang="en-US" sz="1400" b="1" dirty="0" smtClean="0"/>
              <a:t>友）</a:t>
            </a:r>
            <a:r>
              <a:rPr lang="zh-CN" altLang="en-US" sz="1400" b="1" dirty="0" smtClean="0"/>
              <a:t/>
            </a:r>
            <a:br>
              <a:rPr lang="zh-CN" altLang="en-US" sz="1400" b="1" dirty="0" smtClean="0"/>
            </a:br>
            <a:r>
              <a:rPr lang="zh-CN" altLang="en-US" sz="1400" b="1" dirty="0" smtClean="0"/>
              <a:t>第三，在你还没有完全摆脱困境时</a:t>
            </a:r>
            <a:r>
              <a:rPr lang="en-US" altLang="zh-CN" sz="1400" b="1" dirty="0" smtClean="0"/>
              <a:t>,</a:t>
            </a:r>
            <a:r>
              <a:rPr lang="zh-CN" altLang="en-US" sz="1400" b="1" dirty="0" smtClean="0"/>
              <a:t>别得意忘形</a:t>
            </a:r>
            <a:r>
              <a:rPr lang="zh-CN" altLang="en-US" sz="1400" b="1" dirty="0" smtClean="0"/>
              <a:t>。（</a:t>
            </a:r>
            <a:r>
              <a:rPr lang="zh-CN" altLang="en-US" sz="1400" b="1" dirty="0" smtClean="0"/>
              <a:t>当身陷是非之地</a:t>
            </a:r>
            <a:r>
              <a:rPr lang="zh-CN" altLang="en-US" sz="1400" b="1" dirty="0" smtClean="0"/>
              <a:t>时，请</a:t>
            </a:r>
            <a:r>
              <a:rPr lang="zh-CN" altLang="en-US" sz="1400" b="1" dirty="0" smtClean="0"/>
              <a:t>闭上你的鸟</a:t>
            </a:r>
            <a:r>
              <a:rPr lang="zh-CN" altLang="en-US" sz="1400" b="1" dirty="0" smtClean="0"/>
              <a:t>嘴）</a:t>
            </a:r>
            <a:endParaRPr lang="zh-CN" altLang="en-US" sz="1400" b="1" dirty="0"/>
          </a:p>
        </p:txBody>
      </p:sp>
      <p:pic>
        <p:nvPicPr>
          <p:cNvPr id="12" name="pile .mp3">
            <a:hlinkClick r:id="" action="ppaction://media"/>
          </p:cNvPr>
          <p:cNvPicPr>
            <a:picLocks noRot="1" noChangeAspect="1"/>
          </p:cNvPicPr>
          <p:nvPr>
            <a:audioFile r:link="rId5"/>
          </p:nvPr>
        </p:nvPicPr>
        <p:blipFill>
          <a:blip r:embed="rId11" cstate="print"/>
          <a:stretch>
            <a:fillRect/>
          </a:stretch>
        </p:blipFill>
        <p:spPr>
          <a:xfrm>
            <a:off x="5436096" y="1844824"/>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 calcmode="lin" valueType="num">
                                      <p:cBhvr additive="base">
                                        <p:cTn id="1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014" fill="hold"/>
                                        <p:tgtEl>
                                          <p:spTgt spid="4"/>
                                        </p:tgtEl>
                                      </p:cBhvr>
                                    </p:cmd>
                                  </p:childTnLst>
                                </p:cTn>
                              </p:par>
                            </p:childTnLst>
                          </p:cTn>
                        </p:par>
                      </p:childTnLst>
                    </p:cTn>
                  </p:par>
                </p:childTnLst>
              </p:cTn>
              <p:nextCondLst>
                <p:cond evt="onClick" delay="0">
                  <p:tgtEl>
                    <p:spTgt spid="4"/>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 presetClass="mediacall" presetSubtype="0" fill="hold" nodeType="clickEffect">
                                  <p:stCondLst>
                                    <p:cond delay="0"/>
                                  </p:stCondLst>
                                  <p:childTnLst>
                                    <p:cmd type="call" cmd="playFrom(0.0)">
                                      <p:cBhvr>
                                        <p:cTn id="23" dur="1066" fill="hold"/>
                                        <p:tgtEl>
                                          <p:spTgt spid="5"/>
                                        </p:tgtEl>
                                      </p:cBhvr>
                                    </p:cmd>
                                  </p:childTnLst>
                                </p:cTn>
                              </p:par>
                            </p:childTnLst>
                          </p:cTn>
                        </p:par>
                      </p:childTnLst>
                    </p:cTn>
                  </p:par>
                </p:childTnLst>
              </p:cTn>
              <p:nextCondLst>
                <p:cond evt="onClick" delay="0">
                  <p:tgtEl>
                    <p:spTgt spid="5"/>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25" restart="whenNotActive" fill="hold" evtFilter="cancelBubble" nodeType="interactiveSeq">
                <p:stCondLst>
                  <p:cond evt="onClick" delay="0">
                    <p:tgtEl>
                      <p:spTgt spid="6"/>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1300" fill="hold"/>
                                        <p:tgtEl>
                                          <p:spTgt spid="6"/>
                                        </p:tgtEl>
                                      </p:cBhvr>
                                    </p:cmd>
                                  </p:childTnLst>
                                </p:cTn>
                              </p:par>
                            </p:childTnLst>
                          </p:cTn>
                        </p:par>
                      </p:childTnLst>
                    </p:cTn>
                  </p:par>
                </p:childTnLst>
              </p:cTn>
              <p:nextCondLst>
                <p:cond evt="onClick" delay="0">
                  <p:tgtEl>
                    <p:spTgt spid="6"/>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1" restart="whenNotActive" fill="hold" evtFilter="cancelBubble" nodeType="interactiveSeq">
                <p:stCondLst>
                  <p:cond evt="onClick" delay="0">
                    <p:tgtEl>
                      <p:spTgt spid="9"/>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864" fill="hold"/>
                                        <p:tgtEl>
                                          <p:spTgt spid="9"/>
                                        </p:tgtEl>
                                      </p:cBhvr>
                                    </p:cmd>
                                  </p:childTnLst>
                                </p:cTn>
                              </p:par>
                            </p:childTnLst>
                          </p:cTn>
                        </p:par>
                      </p:childTnLst>
                    </p:cTn>
                  </p:par>
                </p:childTnLst>
              </p:cTn>
              <p:nextCondLst>
                <p:cond evt="onClick" delay="0">
                  <p:tgtEl>
                    <p:spTgt spid="9"/>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37" restart="whenNotActive" fill="hold" evtFilter="cancelBubble" nodeType="interactiveSeq">
                <p:stCondLst>
                  <p:cond evt="onClick" delay="0">
                    <p:tgtEl>
                      <p:spTgt spid="12"/>
                    </p:tgtEl>
                  </p:cond>
                </p:stCondLst>
                <p:endSync evt="end" delay="0">
                  <p:rtn val="all"/>
                </p:endSync>
                <p:childTnLst>
                  <p:par>
                    <p:cTn id="38" fill="hold">
                      <p:stCondLst>
                        <p:cond delay="0"/>
                      </p:stCondLst>
                      <p:childTnLst>
                        <p:par>
                          <p:cTn id="39" fill="hold">
                            <p:stCondLst>
                              <p:cond delay="0"/>
                            </p:stCondLst>
                            <p:childTnLst>
                              <p:par>
                                <p:cTn id="40" presetID="1" presetClass="mediacall" presetSubtype="0" fill="hold" nodeType="clickEffect">
                                  <p:stCondLst>
                                    <p:cond delay="0"/>
                                  </p:stCondLst>
                                  <p:childTnLst>
                                    <p:cmd type="call" cmd="playFrom(0.0)">
                                      <p:cBhvr>
                                        <p:cTn id="41" dur="780" fill="hold"/>
                                        <p:tgtEl>
                                          <p:spTgt spid="12"/>
                                        </p:tgtEl>
                                      </p:cBhvr>
                                    </p:cmd>
                                  </p:childTnLst>
                                </p:cTn>
                              </p:par>
                            </p:childTnLst>
                          </p:cTn>
                        </p:par>
                      </p:childTnLst>
                    </p:cTn>
                  </p:par>
                </p:childTnLst>
              </p:cTn>
              <p:nextCondLst>
                <p:cond evt="onClick" delay="0">
                  <p:tgtEl>
                    <p:spTgt spid="12"/>
                  </p:tgtEl>
                </p:cond>
              </p:nextCondLst>
            </p:seq>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11" grpId="0" build="allAtOnce"/>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483</Words>
  <Application>Microsoft Office PowerPoint</Application>
  <PresentationFormat>全屏显示(4:3)</PresentationFormat>
  <Paragraphs>31</Paragraphs>
  <Slides>2</Slides>
  <Notes>0</Notes>
  <HiddenSlides>0</HiddenSlides>
  <MMClips>5</MMClips>
  <ScaleCrop>false</ScaleCrop>
  <HeadingPairs>
    <vt:vector size="4" baseType="variant">
      <vt:variant>
        <vt:lpstr>主题</vt:lpstr>
      </vt:variant>
      <vt:variant>
        <vt:i4>1</vt:i4>
      </vt:variant>
      <vt:variant>
        <vt:lpstr>幻灯片标题</vt:lpstr>
      </vt:variant>
      <vt:variant>
        <vt:i4>2</vt:i4>
      </vt:variant>
    </vt:vector>
  </HeadingPairs>
  <TitlesOfParts>
    <vt:vector size="3" baseType="lpstr">
      <vt:lpstr>Office 主题</vt:lpstr>
      <vt:lpstr>My English speech</vt:lpstr>
      <vt:lpstr>幻灯片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8</cp:revision>
  <dcterms:created xsi:type="dcterms:W3CDTF">2018-10-14T03:21:37Z</dcterms:created>
  <dcterms:modified xsi:type="dcterms:W3CDTF">2018-10-14T04:58:14Z</dcterms:modified>
</cp:coreProperties>
</file>